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Work Sans Medium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Work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WorkSansMedium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WorkSansMedium-italic.fntdata"/><Relationship Id="rId23" Type="http://schemas.openxmlformats.org/officeDocument/2006/relationships/font" Target="fonts/Work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regular.fntdata"/><Relationship Id="rId25" Type="http://schemas.openxmlformats.org/officeDocument/2006/relationships/font" Target="fonts/WorkSansMedium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bold.fntdata"/><Relationship Id="rId30" Type="http://schemas.openxmlformats.org/officeDocument/2006/relationships/font" Target="fonts/Work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WorkSans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WorkSans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d235e3c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ed235e3c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d235e3c7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d235e3c7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d235e3c7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d235e3c7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d235e3c7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d235e3c7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d235e3c7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d235e3c7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235e3c7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235e3c7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3792a82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3792a82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2c9a4ed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2c9a4ed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d235e3c7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d235e3c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3792a82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3792a82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754100"/>
            <a:ext cx="5233500" cy="23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4214300"/>
            <a:ext cx="52335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713225" y="539500"/>
            <a:ext cx="62298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5506475" y="3846050"/>
            <a:ext cx="2924400" cy="7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2121288" y="2947800"/>
            <a:ext cx="791400" cy="754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/>
        </p:nvSpPr>
        <p:spPr>
          <a:xfrm>
            <a:off x="2121288" y="31048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2" type="title"/>
          </p:nvPr>
        </p:nvSpPr>
        <p:spPr>
          <a:xfrm>
            <a:off x="1632756" y="150069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3" type="title"/>
          </p:nvPr>
        </p:nvSpPr>
        <p:spPr>
          <a:xfrm>
            <a:off x="1632756" y="3201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4" type="title"/>
          </p:nvPr>
        </p:nvSpPr>
        <p:spPr>
          <a:xfrm>
            <a:off x="4208047" y="150069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5" type="title"/>
          </p:nvPr>
        </p:nvSpPr>
        <p:spPr>
          <a:xfrm>
            <a:off x="4208047" y="3201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6" type="title"/>
          </p:nvPr>
        </p:nvSpPr>
        <p:spPr>
          <a:xfrm>
            <a:off x="6783334" y="150069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7" type="title"/>
          </p:nvPr>
        </p:nvSpPr>
        <p:spPr>
          <a:xfrm>
            <a:off x="6783334" y="3201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796206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371497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5946784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796206" y="3805172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3371497" y="3805172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946784" y="3805172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4" name="Google Shape;74;p13"/>
          <p:cNvCxnSpPr/>
          <p:nvPr/>
        </p:nvCxnSpPr>
        <p:spPr>
          <a:xfrm rot="10800000">
            <a:off x="376350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713225" y="3964575"/>
            <a:ext cx="45693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713225" y="926750"/>
            <a:ext cx="4569300" cy="24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936250" y="1170025"/>
            <a:ext cx="2979300" cy="23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936250" y="3564200"/>
            <a:ext cx="2979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/>
          <p:nvPr>
            <p:ph idx="2" type="pic"/>
          </p:nvPr>
        </p:nvSpPr>
        <p:spPr>
          <a:xfrm>
            <a:off x="5297950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5" name="Google Shape;85;p15"/>
          <p:cNvCxnSpPr/>
          <p:nvPr/>
        </p:nvCxnSpPr>
        <p:spPr>
          <a:xfrm rot="10800000">
            <a:off x="37532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1110349" y="1525275"/>
            <a:ext cx="2775600" cy="12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110361" y="2731125"/>
            <a:ext cx="2775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 rot="10800000">
            <a:off x="843300" y="42160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 rot="10800000">
            <a:off x="-46325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4648500" y="1527342"/>
            <a:ext cx="2803800" cy="12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648642" y="2733342"/>
            <a:ext cx="28038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17"/>
          <p:cNvCxnSpPr/>
          <p:nvPr/>
        </p:nvCxnSpPr>
        <p:spPr>
          <a:xfrm>
            <a:off x="376350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8804175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1708950" y="1527352"/>
            <a:ext cx="2795100" cy="12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708950" y="2733352"/>
            <a:ext cx="27951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8"/>
          <p:cNvCxnSpPr/>
          <p:nvPr/>
        </p:nvCxnSpPr>
        <p:spPr>
          <a:xfrm rot="10800000">
            <a:off x="843300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/>
          <p:cNvCxnSpPr/>
          <p:nvPr/>
        </p:nvCxnSpPr>
        <p:spPr>
          <a:xfrm rot="10800000">
            <a:off x="-46325" y="42160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4983348" y="2786950"/>
            <a:ext cx="29361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1224550" y="2786950"/>
            <a:ext cx="29361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subTitle"/>
          </p:nvPr>
        </p:nvSpPr>
        <p:spPr>
          <a:xfrm>
            <a:off x="1224550" y="2228050"/>
            <a:ext cx="2936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4" type="subTitle"/>
          </p:nvPr>
        </p:nvSpPr>
        <p:spPr>
          <a:xfrm>
            <a:off x="4983342" y="2228050"/>
            <a:ext cx="2936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1" name="Google Shape;111;p19"/>
          <p:cNvCxnSpPr/>
          <p:nvPr/>
        </p:nvCxnSpPr>
        <p:spPr>
          <a:xfrm>
            <a:off x="376350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 rot="10800000">
            <a:off x="8804175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4574225" y="1782075"/>
            <a:ext cx="3280800" cy="21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subTitle"/>
          </p:nvPr>
        </p:nvSpPr>
        <p:spPr>
          <a:xfrm>
            <a:off x="720000" y="1782075"/>
            <a:ext cx="3280800" cy="21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8" name="Google Shape;118;p20"/>
          <p:cNvCxnSpPr/>
          <p:nvPr/>
        </p:nvCxnSpPr>
        <p:spPr>
          <a:xfrm rot="10800000">
            <a:off x="8804175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869450" y="3683850"/>
            <a:ext cx="25614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720000" y="2786150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3271400" y="2786150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5822800" y="2786150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720000" y="2258450"/>
            <a:ext cx="23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5" type="subTitle"/>
          </p:nvPr>
        </p:nvSpPr>
        <p:spPr>
          <a:xfrm>
            <a:off x="3271406" y="2258450"/>
            <a:ext cx="23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6" type="subTitle"/>
          </p:nvPr>
        </p:nvSpPr>
        <p:spPr>
          <a:xfrm>
            <a:off x="5822806" y="2258450"/>
            <a:ext cx="23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8" name="Google Shape;128;p21"/>
          <p:cNvCxnSpPr/>
          <p:nvPr/>
        </p:nvCxnSpPr>
        <p:spPr>
          <a:xfrm rot="10800000">
            <a:off x="-46325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83875" y="1823393"/>
            <a:ext cx="3015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2" type="subTitle"/>
          </p:nvPr>
        </p:nvSpPr>
        <p:spPr>
          <a:xfrm>
            <a:off x="5415727" y="1823393"/>
            <a:ext cx="30102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1388725" y="3469938"/>
            <a:ext cx="3015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4" type="subTitle"/>
          </p:nvPr>
        </p:nvSpPr>
        <p:spPr>
          <a:xfrm>
            <a:off x="5420574" y="3469938"/>
            <a:ext cx="30102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5" type="subTitle"/>
          </p:nvPr>
        </p:nvSpPr>
        <p:spPr>
          <a:xfrm>
            <a:off x="1383875" y="1343993"/>
            <a:ext cx="3015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subTitle"/>
          </p:nvPr>
        </p:nvSpPr>
        <p:spPr>
          <a:xfrm>
            <a:off x="1388717" y="2990463"/>
            <a:ext cx="3015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7" type="subTitle"/>
          </p:nvPr>
        </p:nvSpPr>
        <p:spPr>
          <a:xfrm>
            <a:off x="5415725" y="1343993"/>
            <a:ext cx="30102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subTitle"/>
          </p:nvPr>
        </p:nvSpPr>
        <p:spPr>
          <a:xfrm>
            <a:off x="5420559" y="2990463"/>
            <a:ext cx="30102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0" name="Google Shape;140;p22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721700" y="1817774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3450850" y="1817774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721700" y="3473968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3450850" y="3473968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5" type="subTitle"/>
          </p:nvPr>
        </p:nvSpPr>
        <p:spPr>
          <a:xfrm>
            <a:off x="6181875" y="1817774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6181875" y="3473968"/>
            <a:ext cx="22470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720000" y="1299400"/>
            <a:ext cx="2250600" cy="5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8" type="subTitle"/>
          </p:nvPr>
        </p:nvSpPr>
        <p:spPr>
          <a:xfrm>
            <a:off x="3449150" y="1299400"/>
            <a:ext cx="2250600" cy="5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6180174" y="1299400"/>
            <a:ext cx="2250600" cy="5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720000" y="2989169"/>
            <a:ext cx="2250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4" type="subTitle"/>
          </p:nvPr>
        </p:nvSpPr>
        <p:spPr>
          <a:xfrm>
            <a:off x="3449150" y="2989169"/>
            <a:ext cx="2250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5" type="subTitle"/>
          </p:nvPr>
        </p:nvSpPr>
        <p:spPr>
          <a:xfrm>
            <a:off x="6180174" y="2989169"/>
            <a:ext cx="2250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6" name="Google Shape;156;p23"/>
          <p:cNvCxnSpPr/>
          <p:nvPr/>
        </p:nvCxnSpPr>
        <p:spPr>
          <a:xfrm rot="10800000">
            <a:off x="376350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724325" y="1970300"/>
            <a:ext cx="2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2" type="subTitle"/>
          </p:nvPr>
        </p:nvSpPr>
        <p:spPr>
          <a:xfrm>
            <a:off x="3471727" y="1970300"/>
            <a:ext cx="2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720000" y="3610125"/>
            <a:ext cx="2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3467401" y="3610125"/>
            <a:ext cx="2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5" type="subTitle"/>
          </p:nvPr>
        </p:nvSpPr>
        <p:spPr>
          <a:xfrm>
            <a:off x="6214803" y="3610125"/>
            <a:ext cx="2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6" type="subTitle"/>
          </p:nvPr>
        </p:nvSpPr>
        <p:spPr>
          <a:xfrm>
            <a:off x="728663" y="1485500"/>
            <a:ext cx="220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7" type="subTitle"/>
          </p:nvPr>
        </p:nvSpPr>
        <p:spPr>
          <a:xfrm>
            <a:off x="3476070" y="1485500"/>
            <a:ext cx="220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8" type="subTitle"/>
          </p:nvPr>
        </p:nvSpPr>
        <p:spPr>
          <a:xfrm>
            <a:off x="724332" y="3125319"/>
            <a:ext cx="220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9" type="subTitle"/>
          </p:nvPr>
        </p:nvSpPr>
        <p:spPr>
          <a:xfrm>
            <a:off x="3471741" y="3125319"/>
            <a:ext cx="220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3" type="subTitle"/>
          </p:nvPr>
        </p:nvSpPr>
        <p:spPr>
          <a:xfrm>
            <a:off x="6219150" y="3125319"/>
            <a:ext cx="220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71" name="Google Shape;171;p24"/>
          <p:cNvCxnSpPr/>
          <p:nvPr/>
        </p:nvCxnSpPr>
        <p:spPr>
          <a:xfrm rot="10800000">
            <a:off x="-46325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hasCustomPrompt="1" type="title"/>
          </p:nvPr>
        </p:nvSpPr>
        <p:spPr>
          <a:xfrm>
            <a:off x="4228975" y="539500"/>
            <a:ext cx="4201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228975" y="1297500"/>
            <a:ext cx="4201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hasCustomPrompt="1" idx="2" type="title"/>
          </p:nvPr>
        </p:nvSpPr>
        <p:spPr>
          <a:xfrm>
            <a:off x="2471100" y="2002604"/>
            <a:ext cx="4201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2471100" y="2763175"/>
            <a:ext cx="4201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hasCustomPrompt="1" idx="4" type="title"/>
          </p:nvPr>
        </p:nvSpPr>
        <p:spPr>
          <a:xfrm>
            <a:off x="713225" y="3468258"/>
            <a:ext cx="4201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713225" y="4231401"/>
            <a:ext cx="4201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83" name="Google Shape;183;p26"/>
          <p:cNvCxnSpPr/>
          <p:nvPr/>
        </p:nvCxnSpPr>
        <p:spPr>
          <a:xfrm rot="10800000">
            <a:off x="-46325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 amt="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87" name="Google Shape;187;p27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7"/>
          <p:cNvCxnSpPr/>
          <p:nvPr/>
        </p:nvCxnSpPr>
        <p:spPr>
          <a:xfrm rot="10800000">
            <a:off x="376350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192" name="Google Shape;192;p28"/>
          <p:cNvCxnSpPr/>
          <p:nvPr/>
        </p:nvCxnSpPr>
        <p:spPr>
          <a:xfrm>
            <a:off x="376350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8"/>
          <p:cNvCxnSpPr/>
          <p:nvPr/>
        </p:nvCxnSpPr>
        <p:spPr>
          <a:xfrm rot="10800000">
            <a:off x="8804175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197" name="Google Shape;197;p29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13225" y="539500"/>
            <a:ext cx="44481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713225" y="1568850"/>
            <a:ext cx="44481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713225" y="3861475"/>
            <a:ext cx="4448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31"/>
          <p:cNvGrpSpPr/>
          <p:nvPr/>
        </p:nvGrpSpPr>
        <p:grpSpPr>
          <a:xfrm>
            <a:off x="393875" y="0"/>
            <a:ext cx="8394850" cy="5143500"/>
            <a:chOff x="393875" y="0"/>
            <a:chExt cx="8394850" cy="5143500"/>
          </a:xfrm>
        </p:grpSpPr>
        <p:cxnSp>
          <p:nvCxnSpPr>
            <p:cNvPr id="206" name="Google Shape;206;p31"/>
            <p:cNvCxnSpPr/>
            <p:nvPr/>
          </p:nvCxnSpPr>
          <p:spPr>
            <a:xfrm rot="10800000">
              <a:off x="393875" y="787800"/>
              <a:ext cx="0" cy="43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07" name="Google Shape;207;p31"/>
            <p:cNvCxnSpPr/>
            <p:nvPr/>
          </p:nvCxnSpPr>
          <p:spPr>
            <a:xfrm>
              <a:off x="8788725" y="0"/>
              <a:ext cx="0" cy="43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2"/>
          <p:cNvGrpSpPr/>
          <p:nvPr/>
        </p:nvGrpSpPr>
        <p:grpSpPr>
          <a:xfrm>
            <a:off x="-1" y="2571750"/>
            <a:ext cx="9144003" cy="0"/>
            <a:chOff x="-1" y="2571750"/>
            <a:chExt cx="9144003" cy="0"/>
          </a:xfrm>
        </p:grpSpPr>
        <p:cxnSp>
          <p:nvCxnSpPr>
            <p:cNvPr id="211" name="Google Shape;211;p32"/>
            <p:cNvCxnSpPr>
              <a:stCxn id="209" idx="1"/>
            </p:cNvCxnSpPr>
            <p:nvPr/>
          </p:nvCxnSpPr>
          <p:spPr>
            <a:xfrm>
              <a:off x="-1" y="2571750"/>
              <a:ext cx="71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2"/>
            <p:cNvCxnSpPr>
              <a:stCxn id="209" idx="3"/>
            </p:cNvCxnSpPr>
            <p:nvPr/>
          </p:nvCxnSpPr>
          <p:spPr>
            <a:xfrm rot="10800000">
              <a:off x="8441101" y="2571750"/>
              <a:ext cx="70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13000"/>
          </a:blip>
          <a:srcRect b="0" l="0" r="0" t="15597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5055279" y="4031300"/>
            <a:ext cx="25056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583300" y="4031300"/>
            <a:ext cx="25056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5055275" y="3494750"/>
            <a:ext cx="2505600" cy="5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583075" y="3494750"/>
            <a:ext cx="2505600" cy="5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 rot="10800000">
            <a:off x="376350" y="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8804175" y="669600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 rot="10800000">
            <a:off x="8804175" y="-325"/>
            <a:ext cx="0" cy="44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720000" y="1750200"/>
            <a:ext cx="42948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 rot="10800000">
            <a:off x="-46325" y="470115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1969350" y="1428000"/>
            <a:ext cx="5205300" cy="22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 amt="13000"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type="title"/>
          </p:nvPr>
        </p:nvSpPr>
        <p:spPr>
          <a:xfrm>
            <a:off x="2635500" y="1417775"/>
            <a:ext cx="3873000" cy="11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35500" y="2784175"/>
            <a:ext cx="38730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" name="Google Shape;47;p9"/>
          <p:cNvCxnSpPr/>
          <p:nvPr/>
        </p:nvCxnSpPr>
        <p:spPr>
          <a:xfrm>
            <a:off x="889625" y="62770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9"/>
          <p:cNvCxnSpPr/>
          <p:nvPr/>
        </p:nvCxnSpPr>
        <p:spPr>
          <a:xfrm rot="10800000">
            <a:off x="-46325" y="4515800"/>
            <a:ext cx="83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157250" y="3854175"/>
            <a:ext cx="6829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Medium"/>
              <a:buNone/>
              <a:defRPr sz="3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ctrTitle"/>
          </p:nvPr>
        </p:nvSpPr>
        <p:spPr>
          <a:xfrm>
            <a:off x="539525" y="749275"/>
            <a:ext cx="7543800" cy="23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BAVA: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80000"/>
                </a:solidFill>
              </a:rPr>
              <a:t>B</a:t>
            </a:r>
            <a:r>
              <a:rPr lang="en" sz="3600"/>
              <a:t>rain </a:t>
            </a:r>
            <a:r>
              <a:rPr lang="en" sz="3600">
                <a:solidFill>
                  <a:srgbClr val="980000"/>
                </a:solidFill>
              </a:rPr>
              <a:t>A</a:t>
            </a:r>
            <a:r>
              <a:rPr lang="en" sz="3600"/>
              <a:t>rtery Network </a:t>
            </a:r>
            <a:r>
              <a:rPr lang="en" sz="3600">
                <a:solidFill>
                  <a:srgbClr val="980000"/>
                </a:solidFill>
              </a:rPr>
              <a:t>V</a:t>
            </a:r>
            <a:r>
              <a:rPr lang="en" sz="3600"/>
              <a:t>isualization &amp; </a:t>
            </a:r>
            <a:r>
              <a:rPr lang="en" sz="3600">
                <a:solidFill>
                  <a:srgbClr val="980000"/>
                </a:solidFill>
              </a:rPr>
              <a:t>A</a:t>
            </a:r>
            <a:r>
              <a:rPr lang="en" sz="3600"/>
              <a:t>nalysis Platform</a:t>
            </a:r>
            <a:endParaRPr sz="3600"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664975" y="4122625"/>
            <a:ext cx="68814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Cherin Lim, David Prendez, Sharan Ranjit S., Kaiyu Zhang</a:t>
            </a:r>
            <a:endParaRPr/>
          </a:p>
        </p:txBody>
      </p:sp>
      <p:cxnSp>
        <p:nvCxnSpPr>
          <p:cNvPr id="219" name="Google Shape;219;p33"/>
          <p:cNvCxnSpPr/>
          <p:nvPr/>
        </p:nvCxnSpPr>
        <p:spPr>
          <a:xfrm rot="10800000">
            <a:off x="8083225" y="-46200"/>
            <a:ext cx="0" cy="45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Design</a:t>
            </a:r>
            <a:endParaRPr/>
          </a:p>
        </p:txBody>
      </p:sp>
      <p:sp>
        <p:nvSpPr>
          <p:cNvPr id="327" name="Google Shape;327;p42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28" name="Google Shape;328;p42"/>
          <p:cNvCxnSpPr>
            <a:stCxn id="329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720000" y="1215750"/>
            <a:ext cx="362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454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Turns data scripts into interactive web apps, simplifying the process of building user interfaces</a:t>
            </a:r>
            <a:endParaRPr sz="1600"/>
          </a:p>
          <a:p>
            <a:pPr indent="-330200" lvl="0" marL="457200" rtl="0" algn="l">
              <a:lnSpc>
                <a:spcPct val="125454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Our BAVA platform uses a Streamlit-based web application</a:t>
            </a:r>
            <a:endParaRPr sz="1600"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200" y="1628025"/>
            <a:ext cx="4273800" cy="25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Pandas-AI</a:t>
            </a:r>
            <a:endParaRPr/>
          </a:p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720000" y="1215750"/>
            <a:ext cx="423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Open-source </a:t>
            </a:r>
            <a:r>
              <a:rPr lang="en" sz="1600"/>
              <a:t>Python package for conversational data analysis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Works similarly to using ChatGPT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Requires an API token from OpenAI which is a paid service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Used with our medical dataset to provide an AI chatbot for users</a:t>
            </a:r>
            <a:endParaRPr sz="1600"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800" y="321123"/>
            <a:ext cx="3052848" cy="450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49" name="Google Shape;349;p45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50" name="Google Shape;350;p45"/>
          <p:cNvCxnSpPr>
            <a:stCxn id="351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357" name="Google Shape;357;p46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58" name="Google Shape;358;p46"/>
          <p:cNvCxnSpPr>
            <a:stCxn id="359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65" name="Google Shape;365;p47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366" name="Google Shape;366;p47"/>
          <p:cNvCxnSpPr>
            <a:stCxn id="367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1024675" y="1215750"/>
            <a:ext cx="7704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Collaborative Programming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Version control</a:t>
            </a:r>
            <a:r>
              <a:rPr lang="en"/>
              <a:t>: Learning how to branch, merge, and resolve conflicts efficiently ensured teamwork on different aspects of the codebase simultaneously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Modular design</a:t>
            </a:r>
            <a:r>
              <a:rPr lang="en"/>
              <a:t>: Breaking down the project into smaller, modular components makes it easier for team members to work on different parts concurrently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Coding standards</a:t>
            </a:r>
            <a:r>
              <a:rPr lang="en"/>
              <a:t>: Agreeing upon and following coding standards facilitates readability, reduces errors, and ensures that team members can understand and contribute to each other's code more effectively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User-centered Design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Providing visualizations and analyses of complex data requires</a:t>
            </a:r>
            <a:r>
              <a:rPr lang="en"/>
              <a:t> a user-friendly interface; user feedback and iterative design might have been essential for refining the platform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Visualization Techniques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Developing a visualization platform entails understanding effective ways to represent complex data</a:t>
            </a:r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1950"/>
            <a:ext cx="317000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00" y="3078475"/>
            <a:ext cx="400800" cy="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4165200"/>
            <a:ext cx="317000" cy="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1632756" y="150069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34"/>
          <p:cNvSpPr txBox="1"/>
          <p:nvPr>
            <p:ph idx="3" type="title"/>
          </p:nvPr>
        </p:nvSpPr>
        <p:spPr>
          <a:xfrm>
            <a:off x="1632756" y="32011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34"/>
          <p:cNvSpPr txBox="1"/>
          <p:nvPr>
            <p:ph idx="4" type="title"/>
          </p:nvPr>
        </p:nvSpPr>
        <p:spPr>
          <a:xfrm>
            <a:off x="4208047" y="150069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34"/>
          <p:cNvSpPr txBox="1"/>
          <p:nvPr>
            <p:ph idx="5" type="title"/>
          </p:nvPr>
        </p:nvSpPr>
        <p:spPr>
          <a:xfrm>
            <a:off x="4208047" y="32011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9" name="Google Shape;229;p34"/>
          <p:cNvSpPr txBox="1"/>
          <p:nvPr>
            <p:ph idx="6" type="title"/>
          </p:nvPr>
        </p:nvSpPr>
        <p:spPr>
          <a:xfrm>
            <a:off x="6783334" y="150069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34"/>
          <p:cNvSpPr txBox="1"/>
          <p:nvPr>
            <p:ph idx="7" type="title"/>
          </p:nvPr>
        </p:nvSpPr>
        <p:spPr>
          <a:xfrm>
            <a:off x="6783334" y="32011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1" name="Google Shape;231;p34"/>
          <p:cNvSpPr txBox="1"/>
          <p:nvPr>
            <p:ph idx="1" type="subTitle"/>
          </p:nvPr>
        </p:nvSpPr>
        <p:spPr>
          <a:xfrm>
            <a:off x="796206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32" name="Google Shape;232;p34"/>
          <p:cNvSpPr txBox="1"/>
          <p:nvPr>
            <p:ph idx="8" type="subTitle"/>
          </p:nvPr>
        </p:nvSpPr>
        <p:spPr>
          <a:xfrm>
            <a:off x="3371497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33" name="Google Shape;233;p34"/>
          <p:cNvSpPr txBox="1"/>
          <p:nvPr>
            <p:ph idx="9" type="subTitle"/>
          </p:nvPr>
        </p:nvSpPr>
        <p:spPr>
          <a:xfrm>
            <a:off x="5946784" y="2104684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34" name="Google Shape;234;p34"/>
          <p:cNvSpPr txBox="1"/>
          <p:nvPr>
            <p:ph idx="13" type="subTitle"/>
          </p:nvPr>
        </p:nvSpPr>
        <p:spPr>
          <a:xfrm>
            <a:off x="796206" y="3805172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5" name="Google Shape;235;p34"/>
          <p:cNvSpPr txBox="1"/>
          <p:nvPr>
            <p:ph idx="14" type="subTitle"/>
          </p:nvPr>
        </p:nvSpPr>
        <p:spPr>
          <a:xfrm>
            <a:off x="3371500" y="3805175"/>
            <a:ext cx="2674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</a:t>
            </a:r>
            <a:endParaRPr/>
          </a:p>
        </p:txBody>
      </p:sp>
      <p:sp>
        <p:nvSpPr>
          <p:cNvPr id="236" name="Google Shape;236;p34"/>
          <p:cNvSpPr txBox="1"/>
          <p:nvPr>
            <p:ph idx="15" type="subTitle"/>
          </p:nvPr>
        </p:nvSpPr>
        <p:spPr>
          <a:xfrm>
            <a:off x="5946784" y="3805172"/>
            <a:ext cx="2407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42" name="Google Shape;242;p35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3" name="Google Shape;243;p35"/>
          <p:cNvSpPr txBox="1"/>
          <p:nvPr>
            <p:ph idx="1" type="subTitle"/>
          </p:nvPr>
        </p:nvSpPr>
        <p:spPr>
          <a:xfrm>
            <a:off x="4996550" y="3683850"/>
            <a:ext cx="39879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Artery Network &amp;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about Cerebrovascular Disease</a:t>
            </a:r>
            <a:endParaRPr/>
          </a:p>
        </p:txBody>
      </p:sp>
      <p:cxnSp>
        <p:nvCxnSpPr>
          <p:cNvPr id="244" name="Google Shape;244;p35"/>
          <p:cNvCxnSpPr>
            <a:stCxn id="245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720000" y="20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51" name="Google Shape;251;p36"/>
          <p:cNvSpPr txBox="1"/>
          <p:nvPr>
            <p:ph idx="1" type="subTitle"/>
          </p:nvPr>
        </p:nvSpPr>
        <p:spPr>
          <a:xfrm>
            <a:off x="2899575" y="3496650"/>
            <a:ext cx="29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Cerebrovascular disease is the #2 leading cause of death worldwide</a:t>
            </a:r>
            <a:endParaRPr/>
          </a:p>
        </p:txBody>
      </p:sp>
      <p:sp>
        <p:nvSpPr>
          <p:cNvPr id="252" name="Google Shape;252;p36"/>
          <p:cNvSpPr txBox="1"/>
          <p:nvPr>
            <p:ph idx="2" type="subTitle"/>
          </p:nvPr>
        </p:nvSpPr>
        <p:spPr>
          <a:xfrm>
            <a:off x="290775" y="3465575"/>
            <a:ext cx="2936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Oxygen &amp; Nutrient supply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Brain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Waste removal</a:t>
            </a:r>
            <a:endParaRPr/>
          </a:p>
        </p:txBody>
      </p:sp>
      <p:sp>
        <p:nvSpPr>
          <p:cNvPr id="253" name="Google Shape;253;p36"/>
          <p:cNvSpPr txBox="1"/>
          <p:nvPr>
            <p:ph idx="3" type="subTitle"/>
          </p:nvPr>
        </p:nvSpPr>
        <p:spPr>
          <a:xfrm>
            <a:off x="532275" y="2831250"/>
            <a:ext cx="2367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Brain Artery Network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4" name="Google Shape;254;p36"/>
          <p:cNvSpPr txBox="1"/>
          <p:nvPr>
            <p:ph idx="4" type="subTitle"/>
          </p:nvPr>
        </p:nvSpPr>
        <p:spPr>
          <a:xfrm>
            <a:off x="3877150" y="2893275"/>
            <a:ext cx="729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#2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328" y="1219913"/>
            <a:ext cx="1979123" cy="14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700" y="1231700"/>
            <a:ext cx="2170208" cy="14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700" y="1099963"/>
            <a:ext cx="2677650" cy="17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5781925" y="3490600"/>
            <a:ext cx="320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function &amp; vascular function</a:t>
            </a:r>
            <a:endParaRPr/>
          </a:p>
        </p:txBody>
      </p:sp>
      <p:sp>
        <p:nvSpPr>
          <p:cNvPr id="259" name="Google Shape;259;p36"/>
          <p:cNvSpPr txBox="1"/>
          <p:nvPr>
            <p:ph idx="4" type="subTitle"/>
          </p:nvPr>
        </p:nvSpPr>
        <p:spPr>
          <a:xfrm>
            <a:off x="6729175" y="2893275"/>
            <a:ext cx="1082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Aging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281300" y="25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&amp; </a:t>
            </a:r>
            <a:r>
              <a:rPr lang="en"/>
              <a:t>Biobank</a:t>
            </a:r>
            <a:r>
              <a:rPr lang="en"/>
              <a:t> Boom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25" y="1163925"/>
            <a:ext cx="16816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950" y="1163925"/>
            <a:ext cx="1559201" cy="48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600" y="987250"/>
            <a:ext cx="948926" cy="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300" y="2034200"/>
            <a:ext cx="7024573" cy="287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5175" y="2337325"/>
            <a:ext cx="3413575" cy="7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75" name="Google Shape;275;p38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5869450" y="3683850"/>
            <a:ext cx="25614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Medical Dataset</a:t>
            </a:r>
            <a:endParaRPr/>
          </a:p>
        </p:txBody>
      </p:sp>
      <p:cxnSp>
        <p:nvCxnSpPr>
          <p:cNvPr id="277" name="Google Shape;277;p38"/>
          <p:cNvCxnSpPr>
            <a:stCxn id="278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226475" y="199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226475" y="2786150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120 male subjects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Hypertension &amp; Control group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Middle-aged</a:t>
            </a:r>
            <a:endParaRPr/>
          </a:p>
        </p:txBody>
      </p:sp>
      <p:sp>
        <p:nvSpPr>
          <p:cNvPr id="285" name="Google Shape;285;p39"/>
          <p:cNvSpPr txBox="1"/>
          <p:nvPr>
            <p:ph idx="4" type="subTitle"/>
          </p:nvPr>
        </p:nvSpPr>
        <p:spPr>
          <a:xfrm>
            <a:off x="515625" y="2258450"/>
            <a:ext cx="1417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BRAVE</a:t>
            </a:r>
            <a:endParaRPr/>
          </a:p>
        </p:txBody>
      </p:sp>
      <p:sp>
        <p:nvSpPr>
          <p:cNvPr id="286" name="Google Shape;286;p39"/>
          <p:cNvSpPr txBox="1"/>
          <p:nvPr>
            <p:ph idx="5" type="subTitle"/>
          </p:nvPr>
        </p:nvSpPr>
        <p:spPr>
          <a:xfrm>
            <a:off x="3271406" y="2258450"/>
            <a:ext cx="23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</a:t>
            </a:r>
            <a:endParaRPr/>
          </a:p>
        </p:txBody>
      </p:sp>
      <p:sp>
        <p:nvSpPr>
          <p:cNvPr id="287" name="Google Shape;287;p39"/>
          <p:cNvSpPr txBox="1"/>
          <p:nvPr>
            <p:ph idx="6" type="subTitle"/>
          </p:nvPr>
        </p:nvSpPr>
        <p:spPr>
          <a:xfrm>
            <a:off x="5822799" y="2258450"/>
            <a:ext cx="285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IPH-Supplement</a:t>
            </a:r>
            <a:endParaRPr/>
          </a:p>
        </p:txBody>
      </p:sp>
      <p:grpSp>
        <p:nvGrpSpPr>
          <p:cNvPr id="288" name="Google Shape;288;p39"/>
          <p:cNvGrpSpPr/>
          <p:nvPr/>
        </p:nvGrpSpPr>
        <p:grpSpPr>
          <a:xfrm>
            <a:off x="831463" y="1649614"/>
            <a:ext cx="458143" cy="358771"/>
            <a:chOff x="4878379" y="2473892"/>
            <a:chExt cx="367161" cy="287523"/>
          </a:xfrm>
        </p:grpSpPr>
        <p:sp>
          <p:nvSpPr>
            <p:cNvPr id="289" name="Google Shape;289;p39"/>
            <p:cNvSpPr/>
            <p:nvPr/>
          </p:nvSpPr>
          <p:spPr>
            <a:xfrm>
              <a:off x="5110889" y="2554676"/>
              <a:ext cx="75496" cy="71355"/>
            </a:xfrm>
            <a:custGeom>
              <a:rect b="b" l="l" r="r" t="t"/>
              <a:pathLst>
                <a:path extrusionOk="0" h="2240" w="237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4958049" y="2691972"/>
              <a:ext cx="45521" cy="45553"/>
            </a:xfrm>
            <a:custGeom>
              <a:rect b="b" l="l" r="r" t="t"/>
              <a:pathLst>
                <a:path extrusionOk="0" h="1430" w="1429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5130225" y="2691972"/>
              <a:ext cx="45553" cy="45553"/>
            </a:xfrm>
            <a:custGeom>
              <a:rect b="b" l="l" r="r" t="t"/>
              <a:pathLst>
                <a:path extrusionOk="0" h="1430" w="143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4930717" y="2523586"/>
              <a:ext cx="100917" cy="100534"/>
            </a:xfrm>
            <a:custGeom>
              <a:rect b="b" l="l" r="r" t="t"/>
              <a:pathLst>
                <a:path extrusionOk="0" h="3156" w="3168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4878379" y="2473892"/>
              <a:ext cx="367161" cy="287523"/>
            </a:xfrm>
            <a:custGeom>
              <a:rect b="b" l="l" r="r" t="t"/>
              <a:pathLst>
                <a:path extrusionOk="0" h="9026" w="11526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9"/>
          <p:cNvGrpSpPr/>
          <p:nvPr/>
        </p:nvGrpSpPr>
        <p:grpSpPr>
          <a:xfrm>
            <a:off x="5946606" y="1550242"/>
            <a:ext cx="459097" cy="458143"/>
            <a:chOff x="5756399" y="2434456"/>
            <a:chExt cx="367925" cy="367161"/>
          </a:xfrm>
        </p:grpSpPr>
        <p:sp>
          <p:nvSpPr>
            <p:cNvPr id="295" name="Google Shape;295;p39"/>
            <p:cNvSpPr/>
            <p:nvPr/>
          </p:nvSpPr>
          <p:spPr>
            <a:xfrm>
              <a:off x="5864865" y="2563023"/>
              <a:ext cx="39882" cy="68297"/>
            </a:xfrm>
            <a:custGeom>
              <a:rect b="b" l="l" r="r" t="t"/>
              <a:pathLst>
                <a:path extrusionOk="0" h="2144" w="1252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5920261" y="2563023"/>
              <a:ext cx="40233" cy="68297"/>
            </a:xfrm>
            <a:custGeom>
              <a:rect b="b" l="l" r="r" t="t"/>
              <a:pathLst>
                <a:path extrusionOk="0" h="2144" w="1263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5790165" y="2646451"/>
              <a:ext cx="39851" cy="68329"/>
            </a:xfrm>
            <a:custGeom>
              <a:rect b="b" l="l" r="r" t="t"/>
              <a:pathLst>
                <a:path extrusionOk="0" h="2145" w="1251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6050707" y="2646451"/>
              <a:ext cx="39882" cy="68329"/>
            </a:xfrm>
            <a:custGeom>
              <a:rect b="b" l="l" r="r" t="t"/>
              <a:pathLst>
                <a:path extrusionOk="0" h="2145" w="1252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5976007" y="2563023"/>
              <a:ext cx="39851" cy="68297"/>
            </a:xfrm>
            <a:custGeom>
              <a:rect b="b" l="l" r="r" t="t"/>
              <a:pathLst>
                <a:path extrusionOk="0" h="2144" w="1251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5919114" y="2453027"/>
              <a:ext cx="42877" cy="43673"/>
            </a:xfrm>
            <a:custGeom>
              <a:rect b="b" l="l" r="r" t="t"/>
              <a:pathLst>
                <a:path extrusionOk="0" h="1371" w="1346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5756399" y="2434456"/>
              <a:ext cx="367925" cy="367161"/>
            </a:xfrm>
            <a:custGeom>
              <a:rect b="b" l="l" r="r" t="t"/>
              <a:pathLst>
                <a:path extrusionOk="0" h="11526" w="1155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9"/>
          <p:cNvSpPr/>
          <p:nvPr/>
        </p:nvSpPr>
        <p:spPr>
          <a:xfrm>
            <a:off x="3388311" y="1550466"/>
            <a:ext cx="459590" cy="457920"/>
          </a:xfrm>
          <a:custGeom>
            <a:rect b="b" l="l" r="r" t="t"/>
            <a:pathLst>
              <a:path extrusionOk="0" h="11520" w="11562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2812275" y="2800625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120 male subjects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Hypertension &amp; Control group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Middle-aged</a:t>
            </a:r>
            <a:endParaRPr/>
          </a:p>
        </p:txBody>
      </p:sp>
      <p:sp>
        <p:nvSpPr>
          <p:cNvPr id="304" name="Google Shape;304;p39"/>
          <p:cNvSpPr txBox="1"/>
          <p:nvPr>
            <p:ph idx="1" type="subTitle"/>
          </p:nvPr>
        </p:nvSpPr>
        <p:spPr>
          <a:xfrm>
            <a:off x="5627975" y="2800625"/>
            <a:ext cx="23025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120 male subjects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Hypertension &amp; Control group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Middle-aged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713225" y="3683900"/>
            <a:ext cx="51561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310" name="Google Shape;310;p40"/>
          <p:cNvSpPr txBox="1"/>
          <p:nvPr>
            <p:ph idx="2" type="title"/>
          </p:nvPr>
        </p:nvSpPr>
        <p:spPr>
          <a:xfrm>
            <a:off x="713225" y="539500"/>
            <a:ext cx="2205900" cy="16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1" name="Google Shape;311;p40"/>
          <p:cNvCxnSpPr>
            <a:stCxn id="312" idx="6"/>
          </p:cNvCxnSpPr>
          <p:nvPr/>
        </p:nvCxnSpPr>
        <p:spPr>
          <a:xfrm>
            <a:off x="3684575" y="1385800"/>
            <a:ext cx="563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1088125" y="1215750"/>
            <a:ext cx="733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Clinical Research: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and clinicians can use the platform to analyze brain artery networks in patient populations. This could aid in understanding patterns, anomalies, and potential correlations with neurological conditions.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Medical Education: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software can serve as an educational tool for medical students and professionals, providing interactive visualizations of brain artery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Disease Diagnosis and Treatment Planning: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platform can assist in the early diagnosis of vascular diseases and conditions, contributing to more accurate and timely diagnoses. H</a:t>
            </a:r>
            <a:r>
              <a:rPr lang="en"/>
              <a:t>ealthcare professionals can also use visualizations for treatment planning, especially in cases involving vascular interventions.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0" y="1215750"/>
            <a:ext cx="394700" cy="3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88" y="2338213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500" y="3217175"/>
            <a:ext cx="314675" cy="3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uroanatomy: Central Nervous System by Slidesgo">
  <a:themeElements>
    <a:clrScheme name="Simple Light">
      <a:dk1>
        <a:srgbClr val="FFFFFF"/>
      </a:dk1>
      <a:lt1>
        <a:srgbClr val="191919"/>
      </a:lt1>
      <a:dk2>
        <a:srgbClr val="373737"/>
      </a:dk2>
      <a:lt2>
        <a:srgbClr val="565656"/>
      </a:lt2>
      <a:accent1>
        <a:srgbClr val="79797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